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66" r:id="rId7"/>
    <p:sldId id="258" r:id="rId8"/>
    <p:sldId id="268" r:id="rId9"/>
    <p:sldId id="267" r:id="rId10"/>
    <p:sldId id="261" r:id="rId11"/>
    <p:sldId id="264" r:id="rId12"/>
    <p:sldId id="262" r:id="rId13"/>
    <p:sldId id="265" r:id="rId14"/>
    <p:sldId id="263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79B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52A3BD-B066-4F93-A4A7-963F0408B820}" v="1" dt="2021-10-17T17:01:20.506"/>
    <p1510:client id="{FFD47758-24BD-4D83-A7C1-28EA4E7CF406}" v="5" dt="2021-09-13T02:44:39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ak Panda" userId="S::deepak.panda.d1@iitkgp.ac.in::e4a31082-5d57-41a7-9adb-4b5b7080d088" providerId="AD" clId="Web-{FFD47758-24BD-4D83-A7C1-28EA4E7CF406}"/>
    <pc:docChg chg="addSld delSld">
      <pc:chgData name="Deepak Panda" userId="S::deepak.panda.d1@iitkgp.ac.in::e4a31082-5d57-41a7-9adb-4b5b7080d088" providerId="AD" clId="Web-{FFD47758-24BD-4D83-A7C1-28EA4E7CF406}" dt="2021-09-13T02:44:38.113" v="3"/>
      <pc:docMkLst>
        <pc:docMk/>
      </pc:docMkLst>
      <pc:sldChg chg="add del">
        <pc:chgData name="Deepak Panda" userId="S::deepak.panda.d1@iitkgp.ac.in::e4a31082-5d57-41a7-9adb-4b5b7080d088" providerId="AD" clId="Web-{FFD47758-24BD-4D83-A7C1-28EA4E7CF406}" dt="2021-09-13T02:44:38.113" v="3"/>
        <pc:sldMkLst>
          <pc:docMk/>
          <pc:sldMk cId="3380106598" sldId="260"/>
        </pc:sldMkLst>
      </pc:sldChg>
      <pc:sldChg chg="add del">
        <pc:chgData name="Deepak Panda" userId="S::deepak.panda.d1@iitkgp.ac.in::e4a31082-5d57-41a7-9adb-4b5b7080d088" providerId="AD" clId="Web-{FFD47758-24BD-4D83-A7C1-28EA4E7CF406}" dt="2021-09-13T02:44:36.488" v="2"/>
        <pc:sldMkLst>
          <pc:docMk/>
          <pc:sldMk cId="2474427228" sldId="263"/>
        </pc:sldMkLst>
      </pc:sldChg>
    </pc:docChg>
  </pc:docChgLst>
  <pc:docChgLst>
    <pc:chgData name="Hiralal" userId="S::hiralalmajhi@iitkgp.ac.in::f84d5d9c-a73e-4c0a-9318-e9b1abc98235" providerId="AD" clId="Web-{6552A3BD-B066-4F93-A4A7-963F0408B820}"/>
    <pc:docChg chg="modSld">
      <pc:chgData name="Hiralal" userId="S::hiralalmajhi@iitkgp.ac.in::f84d5d9c-a73e-4c0a-9318-e9b1abc98235" providerId="AD" clId="Web-{6552A3BD-B066-4F93-A4A7-963F0408B820}" dt="2021-10-17T17:01:20.506" v="0" actId="1076"/>
      <pc:docMkLst>
        <pc:docMk/>
      </pc:docMkLst>
      <pc:sldChg chg="modSp">
        <pc:chgData name="Hiralal" userId="S::hiralalmajhi@iitkgp.ac.in::f84d5d9c-a73e-4c0a-9318-e9b1abc98235" providerId="AD" clId="Web-{6552A3BD-B066-4F93-A4A7-963F0408B820}" dt="2021-10-17T17:01:20.506" v="0" actId="1076"/>
        <pc:sldMkLst>
          <pc:docMk/>
          <pc:sldMk cId="735579608" sldId="256"/>
        </pc:sldMkLst>
        <pc:picChg chg="mod">
          <ac:chgData name="Hiralal" userId="S::hiralalmajhi@iitkgp.ac.in::f84d5d9c-a73e-4c0a-9318-e9b1abc98235" providerId="AD" clId="Web-{6552A3BD-B066-4F93-A4A7-963F0408B820}" dt="2021-10-17T17:01:20.506" v="0" actId="1076"/>
          <ac:picMkLst>
            <pc:docMk/>
            <pc:sldMk cId="735579608" sldId="256"/>
            <ac:picMk id="5" creationId="{ACEE586F-9DE6-424D-8E7E-F3E862027F49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7FBC0E-93CB-488E-B2DF-BC1D0B43C6C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6D213F-7E0A-44F2-AD4B-1A6E07A1137A}">
      <dgm:prSet custT="1"/>
      <dgm:spPr/>
      <dgm:t>
        <a:bodyPr/>
        <a:lstStyle/>
        <a:p>
          <a:r>
            <a:rPr lang="en-US" sz="2400" b="1" i="0" baseline="0"/>
            <a:t>Despite emphasis on physical matters in the sport sciences, </a:t>
          </a:r>
        </a:p>
        <a:p>
          <a:r>
            <a:rPr lang="en-US" sz="2400" b="1" i="0" baseline="0"/>
            <a:t>Well accepted that sport performance is influenced </a:t>
          </a:r>
          <a:r>
            <a:rPr lang="en-US" sz="2400" b="1" i="0" u="sng" baseline="0"/>
            <a:t>not only by physical attributes, but also by psychological factors</a:t>
          </a:r>
          <a:r>
            <a:rPr lang="en-US" sz="2400" b="1" i="0" baseline="0"/>
            <a:t> </a:t>
          </a:r>
          <a:endParaRPr lang="en-US" sz="2400" b="1"/>
        </a:p>
      </dgm:t>
    </dgm:pt>
    <dgm:pt modelId="{B3009510-F519-403C-AB14-FF4DB9D546CE}" type="parTrans" cxnId="{FFE319AA-FB2A-4E7B-82FE-E5E8A75FFB20}">
      <dgm:prSet/>
      <dgm:spPr/>
      <dgm:t>
        <a:bodyPr/>
        <a:lstStyle/>
        <a:p>
          <a:endParaRPr lang="en-US"/>
        </a:p>
      </dgm:t>
    </dgm:pt>
    <dgm:pt modelId="{8EB10AD5-C8C7-41D5-815D-E247A314D189}" type="sibTrans" cxnId="{FFE319AA-FB2A-4E7B-82FE-E5E8A75FFB20}">
      <dgm:prSet/>
      <dgm:spPr/>
      <dgm:t>
        <a:bodyPr/>
        <a:lstStyle/>
        <a:p>
          <a:endParaRPr lang="en-US"/>
        </a:p>
      </dgm:t>
    </dgm:pt>
    <dgm:pt modelId="{E3F78C46-EBB5-4FFA-894F-9887ED17EF0B}">
      <dgm:prSet/>
      <dgm:spPr/>
      <dgm:t>
        <a:bodyPr/>
        <a:lstStyle/>
        <a:p>
          <a:endParaRPr lang="en-US"/>
        </a:p>
      </dgm:t>
    </dgm:pt>
    <dgm:pt modelId="{18C21CA3-CFF5-405F-8EDC-31A9F5FF1E22}" type="parTrans" cxnId="{D7285524-697E-4DEA-A110-46E1CB1E0019}">
      <dgm:prSet/>
      <dgm:spPr/>
      <dgm:t>
        <a:bodyPr/>
        <a:lstStyle/>
        <a:p>
          <a:endParaRPr lang="en-US"/>
        </a:p>
      </dgm:t>
    </dgm:pt>
    <dgm:pt modelId="{18EB9CEC-AA71-4A4A-BC20-509B10F8FE65}" type="sibTrans" cxnId="{D7285524-697E-4DEA-A110-46E1CB1E0019}">
      <dgm:prSet/>
      <dgm:spPr/>
      <dgm:t>
        <a:bodyPr/>
        <a:lstStyle/>
        <a:p>
          <a:endParaRPr lang="en-US"/>
        </a:p>
      </dgm:t>
    </dgm:pt>
    <dgm:pt modelId="{7866D3F7-DEF2-4F71-A5DC-CA5158F47643}" type="pres">
      <dgm:prSet presAssocID="{C77FBC0E-93CB-488E-B2DF-BC1D0B43C6CC}" presName="vert0" presStyleCnt="0">
        <dgm:presLayoutVars>
          <dgm:dir/>
          <dgm:animOne val="branch"/>
          <dgm:animLvl val="lvl"/>
        </dgm:presLayoutVars>
      </dgm:prSet>
      <dgm:spPr/>
    </dgm:pt>
    <dgm:pt modelId="{3DFB0FA5-25E6-4E1C-B8F4-CAEF519155E7}" type="pres">
      <dgm:prSet presAssocID="{976D213F-7E0A-44F2-AD4B-1A6E07A1137A}" presName="thickLine" presStyleLbl="alignNode1" presStyleIdx="0" presStyleCnt="2"/>
      <dgm:spPr/>
    </dgm:pt>
    <dgm:pt modelId="{C61C433E-F366-4870-AB3E-96421C0B3CFE}" type="pres">
      <dgm:prSet presAssocID="{976D213F-7E0A-44F2-AD4B-1A6E07A1137A}" presName="horz1" presStyleCnt="0"/>
      <dgm:spPr/>
    </dgm:pt>
    <dgm:pt modelId="{32A492DC-8D23-4A98-BCCA-7243AC46E4E2}" type="pres">
      <dgm:prSet presAssocID="{976D213F-7E0A-44F2-AD4B-1A6E07A1137A}" presName="tx1" presStyleLbl="revTx" presStyleIdx="0" presStyleCnt="2"/>
      <dgm:spPr/>
    </dgm:pt>
    <dgm:pt modelId="{71F77557-D90B-4D2B-8C52-5F0AB52A7929}" type="pres">
      <dgm:prSet presAssocID="{976D213F-7E0A-44F2-AD4B-1A6E07A1137A}" presName="vert1" presStyleCnt="0"/>
      <dgm:spPr/>
    </dgm:pt>
    <dgm:pt modelId="{B4E15C70-F2E9-44D6-A1CD-13ADAC44B064}" type="pres">
      <dgm:prSet presAssocID="{E3F78C46-EBB5-4FFA-894F-9887ED17EF0B}" presName="thickLine" presStyleLbl="alignNode1" presStyleIdx="1" presStyleCnt="2"/>
      <dgm:spPr/>
    </dgm:pt>
    <dgm:pt modelId="{31662BAE-CBA3-4130-AF98-07FE167BED4E}" type="pres">
      <dgm:prSet presAssocID="{E3F78C46-EBB5-4FFA-894F-9887ED17EF0B}" presName="horz1" presStyleCnt="0"/>
      <dgm:spPr/>
    </dgm:pt>
    <dgm:pt modelId="{AC7AAA2B-7C9F-4D5F-AA5D-E4AB34BE280E}" type="pres">
      <dgm:prSet presAssocID="{E3F78C46-EBB5-4FFA-894F-9887ED17EF0B}" presName="tx1" presStyleLbl="revTx" presStyleIdx="1" presStyleCnt="2"/>
      <dgm:spPr/>
    </dgm:pt>
    <dgm:pt modelId="{46FB569D-6E86-4326-B21E-53784300D989}" type="pres">
      <dgm:prSet presAssocID="{E3F78C46-EBB5-4FFA-894F-9887ED17EF0B}" presName="vert1" presStyleCnt="0"/>
      <dgm:spPr/>
    </dgm:pt>
  </dgm:ptLst>
  <dgm:cxnLst>
    <dgm:cxn modelId="{8A8FAE14-CEAE-41FA-85FA-7D36F24D2E9D}" type="presOf" srcId="{976D213F-7E0A-44F2-AD4B-1A6E07A1137A}" destId="{32A492DC-8D23-4A98-BCCA-7243AC46E4E2}" srcOrd="0" destOrd="0" presId="urn:microsoft.com/office/officeart/2008/layout/LinedList"/>
    <dgm:cxn modelId="{D7285524-697E-4DEA-A110-46E1CB1E0019}" srcId="{C77FBC0E-93CB-488E-B2DF-BC1D0B43C6CC}" destId="{E3F78C46-EBB5-4FFA-894F-9887ED17EF0B}" srcOrd="1" destOrd="0" parTransId="{18C21CA3-CFF5-405F-8EDC-31A9F5FF1E22}" sibTransId="{18EB9CEC-AA71-4A4A-BC20-509B10F8FE65}"/>
    <dgm:cxn modelId="{1D081C35-4D45-47C0-A434-AFBEC836DDCE}" type="presOf" srcId="{C77FBC0E-93CB-488E-B2DF-BC1D0B43C6CC}" destId="{7866D3F7-DEF2-4F71-A5DC-CA5158F47643}" srcOrd="0" destOrd="0" presId="urn:microsoft.com/office/officeart/2008/layout/LinedList"/>
    <dgm:cxn modelId="{FFE319AA-FB2A-4E7B-82FE-E5E8A75FFB20}" srcId="{C77FBC0E-93CB-488E-B2DF-BC1D0B43C6CC}" destId="{976D213F-7E0A-44F2-AD4B-1A6E07A1137A}" srcOrd="0" destOrd="0" parTransId="{B3009510-F519-403C-AB14-FF4DB9D546CE}" sibTransId="{8EB10AD5-C8C7-41D5-815D-E247A314D189}"/>
    <dgm:cxn modelId="{9ADF8DE4-E3F7-4EA5-8557-2B590A6F371C}" type="presOf" srcId="{E3F78C46-EBB5-4FFA-894F-9887ED17EF0B}" destId="{AC7AAA2B-7C9F-4D5F-AA5D-E4AB34BE280E}" srcOrd="0" destOrd="0" presId="urn:microsoft.com/office/officeart/2008/layout/LinedList"/>
    <dgm:cxn modelId="{F69480EB-0496-4481-8919-5BA963B34289}" type="presParOf" srcId="{7866D3F7-DEF2-4F71-A5DC-CA5158F47643}" destId="{3DFB0FA5-25E6-4E1C-B8F4-CAEF519155E7}" srcOrd="0" destOrd="0" presId="urn:microsoft.com/office/officeart/2008/layout/LinedList"/>
    <dgm:cxn modelId="{F539EEA4-4189-4D60-8EC0-2D5FDD06AC0B}" type="presParOf" srcId="{7866D3F7-DEF2-4F71-A5DC-CA5158F47643}" destId="{C61C433E-F366-4870-AB3E-96421C0B3CFE}" srcOrd="1" destOrd="0" presId="urn:microsoft.com/office/officeart/2008/layout/LinedList"/>
    <dgm:cxn modelId="{72EC8C4D-5360-449C-BEAF-9B7356E89B6F}" type="presParOf" srcId="{C61C433E-F366-4870-AB3E-96421C0B3CFE}" destId="{32A492DC-8D23-4A98-BCCA-7243AC46E4E2}" srcOrd="0" destOrd="0" presId="urn:microsoft.com/office/officeart/2008/layout/LinedList"/>
    <dgm:cxn modelId="{8239BC80-8D1B-4132-810E-C8247C936A7E}" type="presParOf" srcId="{C61C433E-F366-4870-AB3E-96421C0B3CFE}" destId="{71F77557-D90B-4D2B-8C52-5F0AB52A7929}" srcOrd="1" destOrd="0" presId="urn:microsoft.com/office/officeart/2008/layout/LinedList"/>
    <dgm:cxn modelId="{D16301F2-DA45-4E51-B2A8-C9089E9ED26B}" type="presParOf" srcId="{7866D3F7-DEF2-4F71-A5DC-CA5158F47643}" destId="{B4E15C70-F2E9-44D6-A1CD-13ADAC44B064}" srcOrd="2" destOrd="0" presId="urn:microsoft.com/office/officeart/2008/layout/LinedList"/>
    <dgm:cxn modelId="{A3BB6F71-11BA-404C-9E9D-E8F7E4B454B4}" type="presParOf" srcId="{7866D3F7-DEF2-4F71-A5DC-CA5158F47643}" destId="{31662BAE-CBA3-4130-AF98-07FE167BED4E}" srcOrd="3" destOrd="0" presId="urn:microsoft.com/office/officeart/2008/layout/LinedList"/>
    <dgm:cxn modelId="{3AC0AB0E-4349-4F51-8F7D-0F6B1A3F5707}" type="presParOf" srcId="{31662BAE-CBA3-4130-AF98-07FE167BED4E}" destId="{AC7AAA2B-7C9F-4D5F-AA5D-E4AB34BE280E}" srcOrd="0" destOrd="0" presId="urn:microsoft.com/office/officeart/2008/layout/LinedList"/>
    <dgm:cxn modelId="{C6F779BC-CCA1-457F-A44F-82C4508D0A37}" type="presParOf" srcId="{31662BAE-CBA3-4130-AF98-07FE167BED4E}" destId="{46FB569D-6E86-4326-B21E-53784300D98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FB0FA5-25E6-4E1C-B8F4-CAEF519155E7}">
      <dsp:nvSpPr>
        <dsp:cNvPr id="0" name=""/>
        <dsp:cNvSpPr/>
      </dsp:nvSpPr>
      <dsp:spPr>
        <a:xfrm>
          <a:off x="0" y="0"/>
          <a:ext cx="3320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A492DC-8D23-4A98-BCCA-7243AC46E4E2}">
      <dsp:nvSpPr>
        <dsp:cNvPr id="0" name=""/>
        <dsp:cNvSpPr/>
      </dsp:nvSpPr>
      <dsp:spPr>
        <a:xfrm>
          <a:off x="0" y="0"/>
          <a:ext cx="3320222" cy="2787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Despite emphasis on physical matters in the sport sciences, 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Well accepted that sport performance is influenced </a:t>
          </a:r>
          <a:r>
            <a:rPr lang="en-US" sz="2400" b="1" i="0" u="sng" kern="1200" baseline="0"/>
            <a:t>not only by physical attributes, but also by psychological factors</a:t>
          </a:r>
          <a:r>
            <a:rPr lang="en-US" sz="2400" b="1" i="0" kern="1200" baseline="0"/>
            <a:t> </a:t>
          </a:r>
          <a:endParaRPr lang="en-US" sz="2400" b="1" kern="1200"/>
        </a:p>
      </dsp:txBody>
      <dsp:txXfrm>
        <a:off x="0" y="0"/>
        <a:ext cx="3320222" cy="2787649"/>
      </dsp:txXfrm>
    </dsp:sp>
    <dsp:sp modelId="{B4E15C70-F2E9-44D6-A1CD-13ADAC44B064}">
      <dsp:nvSpPr>
        <dsp:cNvPr id="0" name=""/>
        <dsp:cNvSpPr/>
      </dsp:nvSpPr>
      <dsp:spPr>
        <a:xfrm>
          <a:off x="0" y="2787649"/>
          <a:ext cx="3320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7AAA2B-7C9F-4D5F-AA5D-E4AB34BE280E}">
      <dsp:nvSpPr>
        <dsp:cNvPr id="0" name=""/>
        <dsp:cNvSpPr/>
      </dsp:nvSpPr>
      <dsp:spPr>
        <a:xfrm>
          <a:off x="0" y="2787649"/>
          <a:ext cx="3320222" cy="2787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0" y="2787649"/>
        <a:ext cx="3320222" cy="2787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FD48B0-55C3-4522-97FD-096107141E04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1D3ED-C9FB-47BC-9E7F-CF7469F2E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92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01D3ED-C9FB-47BC-9E7F-CF7469F2E3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127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54FF1-DA04-40EF-99F8-68697941BB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3D947F-B8C7-42CC-B4FC-691640114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F1019-0106-4CCB-957F-73D2E8E55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65630-DC5A-4F27-B4D5-D217DBAB3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6D30E-B0BB-43CF-9B34-66AEE9E16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4041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23596-8EAD-4BC5-A0CF-B4AB643C1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4B2108-9954-41A4-A15B-6DEFAC462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2A928-7A80-4FBE-8F33-9ECA27518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62999-6737-482E-A8A2-47791155B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46508-61AF-445A-9D5C-5171F59C4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1634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871694-F508-437F-BF8E-3CA1F5B6F8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B0E44A-E11B-4D21-BCD6-FA7001E1EC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48B25-2F7D-4C6B-906E-61D23780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05AC8-5E6A-441F-B9BC-7F58300D1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49CEB-184F-439A-B5E0-7BA278255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396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A00AD-ABBE-400B-A1FF-79779917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4C41A-BFD8-4EA3-932A-5EA07CE18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220BC-CB5D-415B-BBBD-88F4442F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31049-7C80-4770-A661-91B21D17B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619D9-9F09-4D03-9FE0-F852BB573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155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578E4-AB14-45C2-AD41-857382DB9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FAE10-75A5-4BC2-9DC7-6AD8AF9A6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DE9D8-6FBC-4980-8CAC-600FC8880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9740D-D2F3-4321-A72F-9E32B9DD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9D65D-1BE8-4B55-82E4-3E2887205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989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87FB5-F583-4281-B69A-6CB3C3041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ABD81-3684-4168-9551-1C59F6E50D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5AF921-C1CE-4B49-BB20-3851506EE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D3B29-4967-4BD4-9387-EA58388BA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C59AB2-E166-4468-9A5C-4906879DB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B885D-92CF-4EB3-8EBF-44161BA87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5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599F1-B4A7-44DC-B4DC-D3DB72A63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3903-DA2A-411F-A711-5D33E9A75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3C67E-B1EC-47A8-B799-828B6C9CDA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2BA42F-4ADE-40D0-A362-3BB76305C1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B86C4F-B194-4B74-BA5C-D5BD35BB0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E93754-257F-4627-A30A-CD549CCBD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701114-D1E4-4A22-B91F-88F444EE5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700D83-8236-42C3-8E0D-80D82F974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89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4EAF6-0F4F-4449-9187-21248D1E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FFBC58-B6E3-4552-9CB7-52A4B5E5F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78BDB-D104-403A-8BBB-D34086193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7E502-664C-4DB8-A306-8808EAA2E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843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03E2D-61FC-4F46-A92A-E712CBF0A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5CBA85-B996-4A9C-A8FA-949A62B12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4832F-FED5-4F2E-AED8-A1D084C26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623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4B77-7589-448E-A658-7342C98A2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E3BD3-0D28-4CB3-82F0-07633FC42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635F65-64C5-4AA7-B74F-B98E2E64B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A566C3-5D77-40F8-8897-9CAF5832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796EF-C2F0-4E5F-8A3E-89C5FE0C3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0EF8AD-90F8-42C3-95E2-A5CA71280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6856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1C4B-3188-4BB3-8293-AD89C26B6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0839E3-97AA-480C-8B25-B6E6F67763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E752F-E20F-489D-854E-4CB8B6F1B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CCA414-C839-4E3E-BAF1-5E550D529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38C30-FB95-4A6A-BE64-B1A2DD662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28510-EB70-4DCD-B012-F99B4B22A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895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000879-8491-457A-8B60-7838BD713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3A5984-8390-47C2-9A8A-6AF9775AA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EAF6C-179F-44FC-881F-168BBEF3A8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708D1-EFB6-409A-AF64-667F30F71819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EAB8D-322C-4AF5-9190-61BB39BDEB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C1E3A-AA44-4835-8698-0FD0B82545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86D73-23F4-4D72-B352-0366CA70C3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88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Data" Target="../diagrams/data1.xml"/><Relationship Id="rId5" Type="http://schemas.openxmlformats.org/officeDocument/2006/relationships/image" Target="../media/image4.jpeg"/><Relationship Id="rId10" Type="http://schemas.microsoft.com/office/2007/relationships/diagramDrawing" Target="../diagrams/drawing1.xml"/><Relationship Id="rId4" Type="http://schemas.microsoft.com/office/2007/relationships/hdphoto" Target="../media/hdphoto2.wdp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EE586F-9DE6-424D-8E7E-F3E862027F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3"/>
          <a:stretch/>
        </p:blipFill>
        <p:spPr>
          <a:xfrm>
            <a:off x="20" y="28755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FB222B-8536-4557-851E-567D7B4F9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6204" y="2543199"/>
            <a:ext cx="9144000" cy="2900518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SPORTS AND WELL-BEING </a:t>
            </a:r>
            <a:endParaRPr lang="en-IN" b="1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88432A-C3B4-431C-A5C9-57FA38658C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0609" y="5903798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R. Guha </a:t>
            </a:r>
            <a:endParaRPr lang="en-IN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733002-60DE-4336-B6EB-62FBD3EF0CA0}"/>
              </a:ext>
            </a:extLst>
          </p:cNvPr>
          <p:cNvSpPr txBox="1"/>
          <p:nvPr/>
        </p:nvSpPr>
        <p:spPr>
          <a:xfrm>
            <a:off x="3309477" y="5227521"/>
            <a:ext cx="61887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800" b="1"/>
              <a:t>The Psychology of Performance</a:t>
            </a:r>
          </a:p>
        </p:txBody>
      </p:sp>
    </p:spTree>
    <p:extLst>
      <p:ext uri="{BB962C8B-B14F-4D97-AF65-F5344CB8AC3E}">
        <p14:creationId xmlns:p14="http://schemas.microsoft.com/office/powerpoint/2010/main" val="735579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ky, court, player, sport&#10;&#10;Description automatically generated">
            <a:extLst>
              <a:ext uri="{FF2B5EF4-FFF2-40B4-BE49-F238E27FC236}">
                <a16:creationId xmlns:a16="http://schemas.microsoft.com/office/drawing/2014/main" id="{C49FBF16-5E73-4AC5-ADCC-5FA7B8B3A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" y="123371"/>
            <a:ext cx="11814629" cy="67346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B55498-9CAC-496B-A70A-B5476DD28FD2}"/>
              </a:ext>
            </a:extLst>
          </p:cNvPr>
          <p:cNvSpPr txBox="1"/>
          <p:nvPr/>
        </p:nvSpPr>
        <p:spPr>
          <a:xfrm>
            <a:off x="2220686" y="4152980"/>
            <a:ext cx="772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>
                <a:solidFill>
                  <a:schemeClr val="bg1"/>
                </a:solidFill>
              </a:rPr>
              <a:t>Where does WELL BEING come in?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4ADB1-FD24-4881-ADEA-46CCD25D6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321" y="4847771"/>
            <a:ext cx="10515600" cy="2010229"/>
          </a:xfrm>
        </p:spPr>
        <p:txBody>
          <a:bodyPr>
            <a:normAutofit/>
          </a:bodyPr>
          <a:lstStyle/>
          <a:p>
            <a:pPr algn="ctr"/>
            <a:r>
              <a:rPr lang="en-US" sz="4000" b="1">
                <a:solidFill>
                  <a:srgbClr val="FFE79B"/>
                </a:solidFill>
                <a:latin typeface="+mn-lt"/>
              </a:rPr>
              <a:t>The focus of  Sports Psychology</a:t>
            </a:r>
            <a:br>
              <a:rPr lang="en-US" sz="4000" b="1">
                <a:solidFill>
                  <a:srgbClr val="FFE79B"/>
                </a:solidFill>
                <a:latin typeface="+mn-lt"/>
              </a:rPr>
            </a:br>
            <a:r>
              <a:rPr lang="en-US" sz="4000" b="1">
                <a:solidFill>
                  <a:srgbClr val="FFE79B"/>
                </a:solidFill>
                <a:latin typeface="+mn-lt"/>
              </a:rPr>
              <a:t> is primarily on TEAM PERFORMANCE </a:t>
            </a:r>
          </a:p>
        </p:txBody>
      </p:sp>
    </p:spTree>
    <p:extLst>
      <p:ext uri="{BB962C8B-B14F-4D97-AF65-F5344CB8AC3E}">
        <p14:creationId xmlns:p14="http://schemas.microsoft.com/office/powerpoint/2010/main" val="2688308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A4222BC-2C07-4F49-992A-997FE61CA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743" y="0"/>
            <a:ext cx="611051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A056A3-8B73-4DDD-A650-9C0C8C1E3794}"/>
              </a:ext>
            </a:extLst>
          </p:cNvPr>
          <p:cNvSpPr txBox="1"/>
          <p:nvPr/>
        </p:nvSpPr>
        <p:spPr>
          <a:xfrm>
            <a:off x="238539" y="600999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u="none" strike="noStrike" baseline="0">
                <a:solidFill>
                  <a:srgbClr val="C00000"/>
                </a:solidFill>
                <a:latin typeface="HelveticaNeue-Black"/>
              </a:rPr>
              <a:t>Sport psychology issues</a:t>
            </a:r>
            <a:endParaRPr lang="en-US" sz="2800">
              <a:solidFill>
                <a:srgbClr val="C00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947BD61-A6FB-4D5E-8706-63ACF14C1AD0}"/>
              </a:ext>
            </a:extLst>
          </p:cNvPr>
          <p:cNvCxnSpPr/>
          <p:nvPr/>
        </p:nvCxnSpPr>
        <p:spPr>
          <a:xfrm>
            <a:off x="2478157" y="4810539"/>
            <a:ext cx="60429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DCAA49-90F5-4528-A3E2-86DF134D3108}"/>
              </a:ext>
            </a:extLst>
          </p:cNvPr>
          <p:cNvCxnSpPr/>
          <p:nvPr/>
        </p:nvCxnSpPr>
        <p:spPr>
          <a:xfrm flipV="1">
            <a:off x="2517913" y="4293704"/>
            <a:ext cx="0" cy="5168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1525E12-05F8-469F-A2B6-8D7C32230882}"/>
              </a:ext>
            </a:extLst>
          </p:cNvPr>
          <p:cNvSpPr txBox="1"/>
          <p:nvPr/>
        </p:nvSpPr>
        <p:spPr>
          <a:xfrm>
            <a:off x="340140" y="1225356"/>
            <a:ext cx="4015409" cy="31085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800" b="1" i="0" u="sng" strike="noStrike" baseline="0"/>
              <a:t>Issues pertaining to</a:t>
            </a:r>
            <a:r>
              <a:rPr lang="en-US" sz="2800" b="0" i="0" u="none" strike="noStrike" baseline="0"/>
              <a:t>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0" i="0" u="none" strike="noStrike" baseline="0"/>
              <a:t>Motivation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0" i="0" u="none" strike="noStrike" baseline="0"/>
              <a:t>focus/concentration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0" i="0" u="none" strike="noStrike" baseline="0"/>
              <a:t>Thought patterns</a:t>
            </a:r>
            <a:endParaRPr lang="en-US" sz="280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0" i="0" u="none" strike="noStrike" baseline="0"/>
              <a:t>arousal control,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="0" i="0" u="none" strike="noStrike" baseline="0"/>
              <a:t>Confidence and mental preparation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C839D2-8356-4EF9-A329-2218F6B4EEB5}"/>
              </a:ext>
            </a:extLst>
          </p:cNvPr>
          <p:cNvSpPr txBox="1"/>
          <p:nvPr/>
        </p:nvSpPr>
        <p:spPr>
          <a:xfrm>
            <a:off x="6145222" y="1318211"/>
            <a:ext cx="3782550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800" b="1" u="sng">
                <a:latin typeface="StoneSerif-Italic"/>
              </a:rPr>
              <a:t>P</a:t>
            </a:r>
            <a:r>
              <a:rPr lang="en-US" sz="2800" b="1" u="sng" strike="noStrike" baseline="0">
                <a:latin typeface="StoneSerif-Italic"/>
              </a:rPr>
              <a:t>sychological skills training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i="0" u="none" strike="noStrike" baseline="0">
                <a:latin typeface="StoneSerif"/>
              </a:rPr>
              <a:t>goal setting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i="0" u="none" strike="noStrike" baseline="0">
                <a:latin typeface="StoneSerif"/>
              </a:rPr>
              <a:t>Relaxation</a:t>
            </a:r>
            <a:endParaRPr lang="en-US" sz="2800">
              <a:latin typeface="StoneSerif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i="0" u="none" strike="noStrike" baseline="0">
                <a:latin typeface="StoneSerif"/>
              </a:rPr>
              <a:t> Imagery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i="0" u="none" strike="noStrike" baseline="0">
                <a:latin typeface="StoneSerif"/>
              </a:rPr>
              <a:t>Self-talk</a:t>
            </a:r>
            <a:endParaRPr lang="en-US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01C337-B986-451D-8479-C8C823123E0F}"/>
              </a:ext>
            </a:extLst>
          </p:cNvPr>
          <p:cNvSpPr txBox="1"/>
          <p:nvPr/>
        </p:nvSpPr>
        <p:spPr>
          <a:xfrm>
            <a:off x="5979886" y="597842"/>
            <a:ext cx="4673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u="none" strike="noStrike" baseline="0">
                <a:solidFill>
                  <a:srgbClr val="C00000"/>
                </a:solidFill>
              </a:rPr>
              <a:t>Sport psychology methods</a:t>
            </a:r>
            <a:endParaRPr lang="en-US" sz="3200">
              <a:solidFill>
                <a:srgbClr val="C00000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73369E-F7D9-4CA2-92A6-7F255637BEBF}"/>
              </a:ext>
            </a:extLst>
          </p:cNvPr>
          <p:cNvCxnSpPr>
            <a:cxnSpLocks/>
          </p:cNvCxnSpPr>
          <p:nvPr/>
        </p:nvCxnSpPr>
        <p:spPr>
          <a:xfrm flipV="1">
            <a:off x="8494644" y="4214191"/>
            <a:ext cx="0" cy="5963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9595C52-3EA4-4BFD-8280-0D4A475660BA}"/>
              </a:ext>
            </a:extLst>
          </p:cNvPr>
          <p:cNvSpPr txBox="1"/>
          <p:nvPr/>
        </p:nvSpPr>
        <p:spPr>
          <a:xfrm>
            <a:off x="3591970" y="4950636"/>
            <a:ext cx="1961322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rgbClr val="002060"/>
                </a:solidFill>
              </a:rPr>
              <a:t>Thoughts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AD1FFD-5BDC-4568-BC93-3B695CD09AD7}"/>
              </a:ext>
            </a:extLst>
          </p:cNvPr>
          <p:cNvSpPr txBox="1"/>
          <p:nvPr/>
        </p:nvSpPr>
        <p:spPr>
          <a:xfrm>
            <a:off x="3598597" y="5580113"/>
            <a:ext cx="198119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rgbClr val="002060"/>
                </a:solidFill>
              </a:rPr>
              <a:t>Mood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DC20D5-E3F6-457D-BCC7-1A1CC5FDDE36}"/>
              </a:ext>
            </a:extLst>
          </p:cNvPr>
          <p:cNvSpPr txBox="1"/>
          <p:nvPr/>
        </p:nvSpPr>
        <p:spPr>
          <a:xfrm>
            <a:off x="3591971" y="6196339"/>
            <a:ext cx="198119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rgbClr val="002060"/>
                </a:solidFill>
              </a:rPr>
              <a:t>Well-Being</a:t>
            </a:r>
          </a:p>
        </p:txBody>
      </p:sp>
    </p:spTree>
    <p:extLst>
      <p:ext uri="{BB962C8B-B14F-4D97-AF65-F5344CB8AC3E}">
        <p14:creationId xmlns:p14="http://schemas.microsoft.com/office/powerpoint/2010/main" val="2474427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0278BF-E478-44FE-8FE1-DEA96D32F958}"/>
              </a:ext>
            </a:extLst>
          </p:cNvPr>
          <p:cNvSpPr txBox="1"/>
          <p:nvPr/>
        </p:nvSpPr>
        <p:spPr>
          <a:xfrm>
            <a:off x="8121041" y="1030515"/>
            <a:ext cx="3925815" cy="499291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anchor="t">
            <a:normAutofit/>
          </a:bodyPr>
          <a:lstStyle/>
          <a:p>
            <a:pPr marL="342900" lvl="0" indent="-342900" algn="just">
              <a:lnSpc>
                <a:spcPct val="105000"/>
              </a:lnSpc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914400" algn="l"/>
              </a:tabLst>
            </a:pPr>
            <a:endParaRPr lang="en-US" sz="1300" b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5000"/>
              </a:lnSpc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6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SPORTS AND PSYCHOLOGICAL SKILLS: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to mental skills training – Flow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Arousal regulation and coping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Mindfulness and relaxation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Visualisation</a:t>
            </a: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mental imagery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05000"/>
              </a:lnSpc>
              <a:spcAft>
                <a:spcPts val="0"/>
              </a:spcAft>
              <a:tabLst>
                <a:tab pos="914400" algn="l"/>
              </a:tabLst>
            </a:pP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5000"/>
              </a:lnSpc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6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SPORTS SOCIAL SKILLS AND WELL BEING: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Aggression and mood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Communication skills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Role of Sports in building social skills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5000"/>
              </a:lnSpc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6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HEALTHY DOSE OF SPORTS AND WELL BEING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Energy management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burnout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5000"/>
              </a:lnSpc>
              <a:spcAft>
                <a:spcPts val="100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Sports as a paired career option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DA6FDF-8CD7-40B1-ACE0-4776BBE64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712" y="18232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 b="1">
                <a:solidFill>
                  <a:srgbClr val="FFFFFF"/>
                </a:solidFill>
                <a:latin typeface="+mn-lt"/>
              </a:rPr>
              <a:t>Course content</a:t>
            </a:r>
            <a:endParaRPr lang="en-IN" sz="2600" b="1">
              <a:solidFill>
                <a:srgbClr val="FFFFFF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D3840-0435-4FE6-8C37-DE3E195A8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0229" y="755375"/>
            <a:ext cx="4657823" cy="5671929"/>
          </a:xfr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anchor="t">
            <a:normAutofit lnSpcReduction="10000"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1200" b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  <a:endParaRPr lang="en-IN" sz="1800" b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WELL-BEING AND SPORTS – A study of interdependence</a:t>
            </a:r>
            <a:endParaRPr lang="en-IN" sz="1800" b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PHYSIOLOGICAL PARAMETERS OF WELL-BEING</a:t>
            </a:r>
            <a:endParaRPr lang="en-IN" sz="1600" b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Cardiovascular system in sports and exercise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Role of cardiovascular system in anxiety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Role of Neurotransmitters in well-being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"/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Neurotransmitters and sports</a:t>
            </a:r>
          </a:p>
          <a:p>
            <a:pPr algn="just">
              <a:lnSpc>
                <a:spcPct val="115000"/>
              </a:lnSpc>
            </a:pPr>
            <a:r>
              <a:rPr lang="en-IN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Biomechanics in sports and fitness</a:t>
            </a:r>
          </a:p>
          <a:p>
            <a:pPr marL="342900" lvl="0" indent="-342900" algn="just">
              <a:lnSpc>
                <a:spcPct val="115000"/>
              </a:lnSpc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6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INDIVIDUAL DIFFERENCES IN WELL BEING:  Personality, Motivation and Cognition </a:t>
            </a:r>
            <a:endParaRPr lang="en-IN" sz="1600" b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Goal setting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Focus – Attention and concentration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Self-confidence and boosting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Role of sports in self-grooming </a:t>
            </a:r>
            <a:endParaRPr lang="en-IN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11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9338A8-97AA-42B1-8329-7B08CE5B2FC0}"/>
              </a:ext>
            </a:extLst>
          </p:cNvPr>
          <p:cNvSpPr txBox="1"/>
          <p:nvPr/>
        </p:nvSpPr>
        <p:spPr>
          <a:xfrm>
            <a:off x="0" y="540183"/>
            <a:ext cx="29949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rgbClr val="C00000"/>
                </a:solidFill>
              </a:rPr>
              <a:t>SPORTS AND WELL BEING </a:t>
            </a:r>
          </a:p>
        </p:txBody>
      </p:sp>
    </p:spTree>
    <p:extLst>
      <p:ext uri="{BB962C8B-B14F-4D97-AF65-F5344CB8AC3E}">
        <p14:creationId xmlns:p14="http://schemas.microsoft.com/office/powerpoint/2010/main" val="3380106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0E7333-4590-4E41-8A6B-1C6497FF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>
                <a:solidFill>
                  <a:srgbClr val="FFFFFF"/>
                </a:solidFill>
              </a:rPr>
              <a:t>Need for the course </a:t>
            </a:r>
            <a:endParaRPr lang="en-IN" sz="4000" b="1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2B6BD-6DD2-46CF-A0EE-04362C2F5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b="1" i="0" u="none" strike="noStrike" baseline="0">
                <a:latin typeface="Calibri" panose="020F0502020204030204" pitchFamily="34" charset="0"/>
                <a:cs typeface="Calibri" panose="020F0502020204030204" pitchFamily="34" charset="0"/>
              </a:rPr>
              <a:t>Considering the current pandemic, WHO highlights the importance of physical and psychological fitness to deal with stressors</a:t>
            </a:r>
          </a:p>
          <a:p>
            <a:r>
              <a:rPr lang="en-US" b="1" i="0" u="none" strike="noStrike" baseline="0">
                <a:latin typeface="Calibri" panose="020F0502020204030204" pitchFamily="34" charset="0"/>
                <a:cs typeface="Calibri" panose="020F0502020204030204" pitchFamily="34" charset="0"/>
              </a:rPr>
              <a:t>Instead of following a regime for fitness blindly, it is thus imperative to comprehend the science of exercise and its relationship with physical and cognitive functions and over all well being</a:t>
            </a:r>
          </a:p>
          <a:p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Tokyo 2020 Olympics – shows that Sports could be an alternative career</a:t>
            </a:r>
          </a:p>
          <a:p>
            <a:pPr marL="0" indent="0">
              <a:buNone/>
            </a:pPr>
            <a:endParaRPr lang="en-IN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502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6513AA1-739D-4EB5-9FBF-6854ABA1685E}"/>
              </a:ext>
            </a:extLst>
          </p:cNvPr>
          <p:cNvSpPr txBox="1">
            <a:spLocks/>
          </p:cNvSpPr>
          <p:nvPr/>
        </p:nvSpPr>
        <p:spPr>
          <a:xfrm>
            <a:off x="6806255" y="112447"/>
            <a:ext cx="4530587" cy="8408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>
                <a:solidFill>
                  <a:srgbClr val="C00000"/>
                </a:solidFill>
                <a:latin typeface="+mn-lt"/>
              </a:rPr>
              <a:t>Outcomes</a:t>
            </a:r>
            <a:endParaRPr lang="en-IN" b="1" u="sng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12" name="Picture 11" descr="Text, whiteboard&#10;&#10;Description automatically generated">
            <a:extLst>
              <a:ext uri="{FF2B5EF4-FFF2-40B4-BE49-F238E27FC236}">
                <a16:creationId xmlns:a16="http://schemas.microsoft.com/office/drawing/2014/main" id="{4CF6382E-A734-4400-9375-45757024AD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86" y="435428"/>
            <a:ext cx="9347200" cy="77893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E5025D-2EC7-4D30-A533-F35CA2FD6ADB}"/>
              </a:ext>
            </a:extLst>
          </p:cNvPr>
          <p:cNvSpPr txBox="1"/>
          <p:nvPr/>
        </p:nvSpPr>
        <p:spPr>
          <a:xfrm>
            <a:off x="6081486" y="844366"/>
            <a:ext cx="5718629" cy="55889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400" b="1">
                <a:ea typeface="Calibri" panose="020F0502020204030204" pitchFamily="34" charset="0"/>
                <a:cs typeface="Times New Roman" panose="02020603050405020304" pitchFamily="18" charset="0"/>
              </a:rPr>
              <a:t>Understand</a:t>
            </a:r>
            <a:r>
              <a:rPr lang="en-US" sz="2400" b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the influence of psychological factors on involvement and performance in sport, exercise and physical education settings</a:t>
            </a:r>
            <a:endParaRPr lang="en-US" sz="2400" b="1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</a:pPr>
            <a:endParaRPr lang="en-IN" sz="2400" b="1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400" b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Understand how participation in sport, exercise and physical education influences the psychological make-up of those individuals involved</a:t>
            </a: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</a:pPr>
            <a:endParaRPr lang="en-US" sz="2400" b="1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400" b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Apply and exercise psychology skills and knowledge to increase individual well-being and interpersonal relationships</a:t>
            </a:r>
            <a:endParaRPr lang="en-IN" sz="2400" b="1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0E54B4-D6CA-470B-8F1A-5C91750CD1BD}"/>
              </a:ext>
            </a:extLst>
          </p:cNvPr>
          <p:cNvSpPr txBox="1"/>
          <p:nvPr/>
        </p:nvSpPr>
        <p:spPr>
          <a:xfrm>
            <a:off x="246742" y="1251635"/>
            <a:ext cx="5007429" cy="4462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tx1"/>
                </a:solidFill>
              </a:rPr>
              <a:t>To understand how participation in sports affects physical and psychological development </a:t>
            </a: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tx1"/>
                </a:solidFill>
              </a:rPr>
              <a:t>To understand how psychological factors influence physical performance</a:t>
            </a:r>
            <a:endParaRPr lang="en-US" sz="2400">
              <a:solidFill>
                <a:schemeClr val="tx1"/>
              </a:solidFill>
            </a:endParaRPr>
          </a:p>
          <a:p>
            <a:pPr marL="285750" lvl="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tx1"/>
                </a:solidFill>
              </a:rPr>
              <a:t>To understand how psychological factors influence physical performance</a:t>
            </a:r>
            <a:endParaRPr lang="en-US" sz="2400">
              <a:solidFill>
                <a:schemeClr val="tx1"/>
              </a:solidFill>
            </a:endParaRPr>
          </a:p>
          <a:p>
            <a:pPr lvl="0">
              <a:lnSpc>
                <a:spcPct val="100000"/>
              </a:lnSpc>
            </a:pPr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4C1DB03-BAF9-41D7-A17E-2D11B59B20B5}"/>
              </a:ext>
            </a:extLst>
          </p:cNvPr>
          <p:cNvSpPr/>
          <p:nvPr/>
        </p:nvSpPr>
        <p:spPr>
          <a:xfrm>
            <a:off x="682172" y="203200"/>
            <a:ext cx="3265714" cy="551543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u="sng">
                <a:solidFill>
                  <a:srgbClr val="C00000"/>
                </a:solidFill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3882441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lowchart: Document 15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2576CD-9FAD-45F4-A215-D519A6D38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829" y="171162"/>
            <a:ext cx="2946400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Outdoor Sports – a primary physical </a:t>
            </a:r>
            <a:r>
              <a:rPr lang="en-US" sz="3200" b="1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endevour</a:t>
            </a:r>
            <a:r>
              <a:rPr lang="en-US" sz="32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659C8-C7DA-41C6-B4A3-BE74F93CA875}"/>
              </a:ext>
            </a:extLst>
          </p:cNvPr>
          <p:cNvSpPr txBox="1"/>
          <p:nvPr/>
        </p:nvSpPr>
        <p:spPr>
          <a:xfrm>
            <a:off x="660717" y="3406438"/>
            <a:ext cx="2544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/>
              <a:t>Exceptions</a:t>
            </a:r>
          </a:p>
        </p:txBody>
      </p:sp>
      <p:pic>
        <p:nvPicPr>
          <p:cNvPr id="9" name="Picture 8" descr="A person running on a track&#10;&#10;Description automatically generated with medium confidence">
            <a:extLst>
              <a:ext uri="{FF2B5EF4-FFF2-40B4-BE49-F238E27FC236}">
                <a16:creationId xmlns:a16="http://schemas.microsoft.com/office/drawing/2014/main" id="{AA2F4123-6280-4F59-81A9-EE40E2E584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935" y="304800"/>
            <a:ext cx="8118322" cy="6553200"/>
          </a:xfrm>
          <a:prstGeom prst="rect">
            <a:avLst/>
          </a:prstGeom>
        </p:spPr>
      </p:pic>
      <p:pic>
        <p:nvPicPr>
          <p:cNvPr id="11" name="Picture 10" descr="Battle between pawn and king">
            <a:extLst>
              <a:ext uri="{FF2B5EF4-FFF2-40B4-BE49-F238E27FC236}">
                <a16:creationId xmlns:a16="http://schemas.microsoft.com/office/drawing/2014/main" id="{C21F878A-A940-4430-AFA8-B5A6B2B33C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83" y="4457580"/>
            <a:ext cx="3454133" cy="22988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B4F807-9926-41E7-8122-D5B7C7203A4F}"/>
              </a:ext>
            </a:extLst>
          </p:cNvPr>
          <p:cNvSpPr txBox="1"/>
          <p:nvPr/>
        </p:nvSpPr>
        <p:spPr>
          <a:xfrm>
            <a:off x="275772" y="4324626"/>
            <a:ext cx="33168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accent2">
                    <a:lumMod val="75000"/>
                  </a:schemeClr>
                </a:solidFill>
              </a:rPr>
              <a:t>Cognitive games </a:t>
            </a:r>
          </a:p>
          <a:p>
            <a:r>
              <a:rPr lang="en-US" sz="3200" b="1">
                <a:solidFill>
                  <a:schemeClr val="accent2">
                    <a:lumMod val="75000"/>
                  </a:schemeClr>
                </a:solidFill>
              </a:rPr>
              <a:t>Chess, Sudoku, Go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9123E5-2CE9-40C4-BBCA-604C086F1507}"/>
              </a:ext>
            </a:extLst>
          </p:cNvPr>
          <p:cNvSpPr txBox="1"/>
          <p:nvPr/>
        </p:nvSpPr>
        <p:spPr>
          <a:xfrm>
            <a:off x="3899446" y="728436"/>
            <a:ext cx="4112440" cy="55753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anchor="t">
            <a:norm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N" sz="2800">
                <a:latin typeface="StoneSerif"/>
              </a:rPr>
              <a:t>M</a:t>
            </a:r>
            <a:r>
              <a:rPr lang="en-IN" sz="2800" i="0" u="none" strike="noStrike" baseline="0">
                <a:latin typeface="StoneSerif"/>
              </a:rPr>
              <a:t>arshalling of bodily </a:t>
            </a:r>
            <a:r>
              <a:rPr lang="en-US" sz="2800" i="0" u="none" strike="noStrike" baseline="0">
                <a:latin typeface="StoneSerif"/>
              </a:rPr>
              <a:t>resources to complete a variety of specialized, demanding physical tasks 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i="0" u="none" strike="noStrike" baseline="0">
                <a:latin typeface="StoneSerif"/>
              </a:rPr>
              <a:t>Physical attributes such as speed, strength, stamina, fitness, coordination, agility, flexibility, and resilience are e</a:t>
            </a:r>
            <a:r>
              <a:rPr lang="en-US" sz="2800">
                <a:latin typeface="StoneSerif"/>
              </a:rPr>
              <a:t>ffect</a:t>
            </a:r>
            <a:r>
              <a:rPr lang="en-US" sz="2800" i="0" u="none" strike="noStrike" baseline="0">
                <a:latin typeface="StoneSerif"/>
              </a:rPr>
              <a:t> performance</a:t>
            </a:r>
            <a:endParaRPr lang="en-IN" sz="280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5B5338B1-5507-47CB-9642-AE561CFF0E34}"/>
              </a:ext>
            </a:extLst>
          </p:cNvPr>
          <p:cNvSpPr/>
          <p:nvPr/>
        </p:nvSpPr>
        <p:spPr>
          <a:xfrm>
            <a:off x="1715841" y="3919489"/>
            <a:ext cx="475816" cy="5218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extBox 5">
            <a:extLst>
              <a:ext uri="{FF2B5EF4-FFF2-40B4-BE49-F238E27FC236}">
                <a16:creationId xmlns:a16="http://schemas.microsoft.com/office/drawing/2014/main" id="{082FA896-3B6E-4203-B656-1F03AB9E87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5868251"/>
              </p:ext>
            </p:extLst>
          </p:nvPr>
        </p:nvGraphicFramePr>
        <p:xfrm>
          <a:off x="8452757" y="3247571"/>
          <a:ext cx="3320222" cy="5575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450080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44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F374CB-5582-46BD-82A0-D540649B9952}"/>
              </a:ext>
            </a:extLst>
          </p:cNvPr>
          <p:cNvSpPr txBox="1"/>
          <p:nvPr/>
        </p:nvSpPr>
        <p:spPr>
          <a:xfrm>
            <a:off x="9086850" y="618681"/>
            <a:ext cx="2895600" cy="4794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Importance of biomechanics in sports and fitness</a:t>
            </a:r>
          </a:p>
        </p:txBody>
      </p:sp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doing a trick on a skateboard&#10;&#10;Description automatically generated with medium confidence">
            <a:extLst>
              <a:ext uri="{FF2B5EF4-FFF2-40B4-BE49-F238E27FC236}">
                <a16:creationId xmlns:a16="http://schemas.microsoft.com/office/drawing/2014/main" id="{71621624-5F0D-4DF0-A371-B8FADE98DD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84" r="-2" b="-2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22868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tanding on a rock&#10;&#10;Description automatically generated with low confidence">
            <a:extLst>
              <a:ext uri="{FF2B5EF4-FFF2-40B4-BE49-F238E27FC236}">
                <a16:creationId xmlns:a16="http://schemas.microsoft.com/office/drawing/2014/main" id="{56545129-C69C-4455-8B8D-F3BC74EF30B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300" y="0"/>
            <a:ext cx="14592300" cy="70898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1C26A4-26F1-46E7-B7A8-510DDFA26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764314" cy="1173389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rgbClr val="C00000"/>
                </a:solidFill>
              </a:rPr>
              <a:t>Sports psychology in the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ADB70-A428-45CA-8D93-368B006BC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01457" cy="3863975"/>
          </a:xfrm>
        </p:spPr>
        <p:txBody>
          <a:bodyPr/>
          <a:lstStyle/>
          <a:p>
            <a:r>
              <a:rPr lang="en-US"/>
              <a:t>Dealing with immediate and chronic stress</a:t>
            </a:r>
          </a:p>
          <a:p>
            <a:r>
              <a:rPr lang="en-US"/>
              <a:t>Performance anxiety</a:t>
            </a:r>
          </a:p>
          <a:p>
            <a:r>
              <a:rPr lang="en-US"/>
              <a:t>Motivational issues</a:t>
            </a:r>
          </a:p>
          <a:p>
            <a:r>
              <a:rPr lang="en-US"/>
              <a:t>Dealing with competition</a:t>
            </a:r>
          </a:p>
          <a:p>
            <a:r>
              <a:rPr lang="en-US"/>
              <a:t>Dealing with failure</a:t>
            </a:r>
          </a:p>
          <a:p>
            <a:r>
              <a:rPr lang="en-US"/>
              <a:t>Team building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5C530B-FEDE-4480-A992-5264152E3E3D}"/>
              </a:ext>
            </a:extLst>
          </p:cNvPr>
          <p:cNvSpPr txBox="1"/>
          <p:nvPr/>
        </p:nvSpPr>
        <p:spPr>
          <a:xfrm>
            <a:off x="5980793" y="1829707"/>
            <a:ext cx="602342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Arousal motivation and activation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Self 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Creativity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Cognitive flexibility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Improves response time in cognitive activities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Attentional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Cohesion and team building – cooperation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Leadership 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2BA30B-DBBE-409B-A9C6-23734C890B7E}"/>
              </a:ext>
            </a:extLst>
          </p:cNvPr>
          <p:cNvSpPr txBox="1"/>
          <p:nvPr/>
        </p:nvSpPr>
        <p:spPr>
          <a:xfrm>
            <a:off x="5891893" y="386443"/>
            <a:ext cx="63001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C00000"/>
                </a:solidFill>
                <a:latin typeface="+mj-lt"/>
              </a:rPr>
              <a:t>Sports engagement for enhancement of psychological skills</a:t>
            </a:r>
          </a:p>
        </p:txBody>
      </p:sp>
    </p:spTree>
    <p:extLst>
      <p:ext uri="{BB962C8B-B14F-4D97-AF65-F5344CB8AC3E}">
        <p14:creationId xmlns:p14="http://schemas.microsoft.com/office/powerpoint/2010/main" val="1806482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81DB1E8-7C9A-4B19-B902-7C09EB1CC5E3}"/>
              </a:ext>
            </a:extLst>
          </p:cNvPr>
          <p:cNvSpPr txBox="1"/>
          <p:nvPr/>
        </p:nvSpPr>
        <p:spPr>
          <a:xfrm>
            <a:off x="8018586" y="139353"/>
            <a:ext cx="3854546" cy="6718647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 fontScale="92500"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Sport psychology got its start in about </a:t>
            </a:r>
            <a:r>
              <a:rPr lang="en-US" sz="2400" b="1">
                <a:solidFill>
                  <a:srgbClr val="C00000"/>
                </a:solidFill>
              </a:rPr>
              <a:t>1891</a:t>
            </a:r>
            <a:r>
              <a:rPr lang="en-US" sz="2400"/>
              <a:t>, when the general psychological principles started to be applied in a unique setting: </a:t>
            </a:r>
            <a:r>
              <a:rPr lang="en-US" sz="2400" b="1" u="sng"/>
              <a:t>physical education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Luther Gulick</a:t>
            </a:r>
            <a:r>
              <a:rPr lang="en-US" sz="2400"/>
              <a:t> offered a seminar for students studying to be physical training directors. It was during this seminar that </a:t>
            </a:r>
            <a:r>
              <a:rPr lang="en-US" sz="2400" b="1">
                <a:solidFill>
                  <a:srgbClr val="C00000"/>
                </a:solidFill>
              </a:rPr>
              <a:t>James Naismith </a:t>
            </a:r>
            <a:r>
              <a:rPr lang="en-US" sz="2400"/>
              <a:t>was encouraged to develop a new indoor game, and basketball was invented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In that same year, Naismith gave a commencement address entitled “Psychology of Exercise”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B68A2-9230-4637-9303-67FFDE07C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Historical underpinnings of Sports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CF462-C188-4EDB-AB98-D7C3CCF63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685" y="978979"/>
            <a:ext cx="3066757" cy="5105400"/>
          </a:xfrm>
        </p:spPr>
        <p:txBody>
          <a:bodyPr vert="horz" wrap="square" lIns="91440" tIns="45720" rIns="91440" bIns="45720" rtlCol="0" anchor="t">
            <a:normAutofit lnSpcReduction="10000"/>
          </a:bodyPr>
          <a:lstStyle/>
          <a:p>
            <a:r>
              <a:rPr lang="en-US" sz="2400" b="1" i="0" u="none" strike="noStrike" baseline="0"/>
              <a:t>The use of psychological methods to calm the mind, relax the body, or alter mental and physical states of being </a:t>
            </a:r>
            <a:r>
              <a:rPr lang="en-US" sz="2400" b="1"/>
              <a:t>documented in eastern traditions</a:t>
            </a:r>
          </a:p>
          <a:p>
            <a:endParaRPr lang="en-US" sz="2400"/>
          </a:p>
          <a:p>
            <a:r>
              <a:rPr lang="en-US" sz="2400" b="1" i="0" u="none" strike="noStrike" baseline="0">
                <a:solidFill>
                  <a:srgbClr val="0070C0"/>
                </a:solidFill>
              </a:rPr>
              <a:t>The use of such methods for the enhancement of sport performance is, more recent</a:t>
            </a:r>
          </a:p>
          <a:p>
            <a:endParaRPr lang="en-US" sz="2400" b="0" i="0" u="none" strike="noStrike" baseline="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830055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F65DB3-9387-4DB3-A891-5B5826ABC29B}"/>
              </a:ext>
            </a:extLst>
          </p:cNvPr>
          <p:cNvSpPr txBox="1"/>
          <p:nvPr/>
        </p:nvSpPr>
        <p:spPr>
          <a:xfrm>
            <a:off x="522656" y="2466666"/>
            <a:ext cx="3201366" cy="338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Historical underpinnings</a:t>
            </a: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of Sports Psychology</a:t>
            </a: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3671E5-2F4D-4D8F-BA5C-24084D72561C}"/>
              </a:ext>
            </a:extLst>
          </p:cNvPr>
          <p:cNvSpPr txBox="1"/>
          <p:nvPr/>
        </p:nvSpPr>
        <p:spPr>
          <a:xfrm>
            <a:off x="4248164" y="293094"/>
            <a:ext cx="7669016" cy="65649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rgbClr val="C00000"/>
                </a:solidFill>
              </a:rPr>
              <a:t>E. W. Scripture </a:t>
            </a:r>
            <a:r>
              <a:rPr lang="en-US" sz="2400"/>
              <a:t>(1893-1901) studied reaction times of athletes. Scripture expressed a belief that psychology could have an influence on sport performance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40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baseline="0"/>
              <a:t>Recognizing the potential for application of psychological principles to sports performance, the Chicago Cubs baseball team hired </a:t>
            </a:r>
            <a:r>
              <a:rPr lang="en-US" sz="2400" b="1" i="0" u="none" strike="noStrike" baseline="0">
                <a:solidFill>
                  <a:srgbClr val="C00000"/>
                </a:solidFill>
              </a:rPr>
              <a:t>Coleman Griffith</a:t>
            </a:r>
            <a:r>
              <a:rPr lang="en-US" sz="2400" b="0" i="0" u="none" strike="noStrike" baseline="0">
                <a:solidFill>
                  <a:srgbClr val="C00000"/>
                </a:solidFill>
              </a:rPr>
              <a:t>, University of Illinois, as a sport psychologist in the 1920s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Olympics in France in 1897 - </a:t>
            </a:r>
            <a:r>
              <a:rPr lang="en-US" sz="2400" u="sng">
                <a:solidFill>
                  <a:srgbClr val="FF0000"/>
                </a:solidFill>
              </a:rPr>
              <a:t>“Psychology of Exercise” </a:t>
            </a:r>
            <a:r>
              <a:rPr lang="en-US" sz="2400"/>
              <a:t>presented</a:t>
            </a:r>
            <a:r>
              <a:rPr lang="en-US" sz="2400" u="sng">
                <a:solidFill>
                  <a:srgbClr val="FF0000"/>
                </a:solidFill>
              </a:rPr>
              <a:t> </a:t>
            </a:r>
            <a:r>
              <a:rPr lang="en-US" sz="2400"/>
              <a:t>as part of a scholarly meeting to promote the science of athletics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/>
              <a:t> 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Positive self-talk became the most researched topics in sport psychology, and was addressed in </a:t>
            </a:r>
            <a:r>
              <a:rPr lang="en-US" sz="2400" u="sng">
                <a:solidFill>
                  <a:srgbClr val="FF0000"/>
                </a:solidFill>
              </a:rPr>
              <a:t>1913 at the first International Congress of the Psychology and Physiology of Sport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Psychology for performance enhancement soon extended beyond sport, with studies of psychology applied to </a:t>
            </a:r>
            <a:r>
              <a:rPr lang="en-US" sz="2400" u="sng">
                <a:solidFill>
                  <a:srgbClr val="FF0000"/>
                </a:solidFill>
              </a:rPr>
              <a:t>business in 1917 </a:t>
            </a:r>
            <a:r>
              <a:rPr lang="en-US" sz="2400"/>
              <a:t>and the </a:t>
            </a:r>
            <a:r>
              <a:rPr lang="en-US" sz="2400" u="sng">
                <a:solidFill>
                  <a:srgbClr val="FF0000"/>
                </a:solidFill>
              </a:rPr>
              <a:t>psychology of musical talent </a:t>
            </a:r>
            <a:r>
              <a:rPr lang="en-US" sz="2400"/>
              <a:t>in </a:t>
            </a:r>
            <a:r>
              <a:rPr lang="en-US" sz="2400">
                <a:solidFill>
                  <a:srgbClr val="C00000"/>
                </a:solidFill>
              </a:rPr>
              <a:t>1919</a:t>
            </a:r>
            <a:endParaRPr lang="en-US" sz="800">
              <a:solidFill>
                <a:srgbClr val="C0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32B61BB-33ED-44B6-AD69-1C199A9F3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639" y="504084"/>
            <a:ext cx="1962718" cy="20609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5F710C-827F-4338-9435-BAAE5A6D5A53}"/>
              </a:ext>
            </a:extLst>
          </p:cNvPr>
          <p:cNvSpPr txBox="1"/>
          <p:nvPr/>
        </p:nvSpPr>
        <p:spPr>
          <a:xfrm>
            <a:off x="929391" y="2635130"/>
            <a:ext cx="2068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u="none" strike="noStrike" baseline="0">
                <a:solidFill>
                  <a:srgbClr val="FFFFCC"/>
                </a:solidFill>
              </a:rPr>
              <a:t>Coleman Griffith</a:t>
            </a:r>
            <a:endParaRPr lang="en-US">
              <a:solidFill>
                <a:srgbClr val="FFFF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686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862B92-6D78-4E45-8A49-42D543BE93CC}"/>
              </a:ext>
            </a:extLst>
          </p:cNvPr>
          <p:cNvSpPr txBox="1"/>
          <p:nvPr/>
        </p:nvSpPr>
        <p:spPr>
          <a:xfrm>
            <a:off x="4937760" y="891361"/>
            <a:ext cx="6963508" cy="31393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>
                <a:solidFill>
                  <a:srgbClr val="4C2424"/>
                </a:solidFill>
                <a:latin typeface="Arial" panose="020B0604020202020204" pitchFamily="34" charset="0"/>
              </a:rPr>
              <a:t>Triplett, a cyclist,</a:t>
            </a:r>
            <a:r>
              <a:rPr lang="en-US" b="0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 observed that cyclists </a:t>
            </a:r>
            <a:r>
              <a:rPr lang="en-US" b="0" i="0" u="sng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performed better when in a race </a:t>
            </a:r>
            <a:r>
              <a:rPr lang="en-US" b="0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as opposed to when they </a:t>
            </a:r>
            <a:r>
              <a:rPr lang="en-US" b="0" i="0" u="sng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were riding against only themselves.</a:t>
            </a:r>
            <a:r>
              <a:rPr lang="en-US" b="0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 (Triplet 1898)</a:t>
            </a:r>
          </a:p>
          <a:p>
            <a:pPr algn="l"/>
            <a:endParaRPr lang="en-US">
              <a:solidFill>
                <a:srgbClr val="4C2424"/>
              </a:solidFill>
              <a:latin typeface="Arial" panose="020B0604020202020204" pitchFamily="34" charset="0"/>
            </a:endParaRPr>
          </a:p>
          <a:p>
            <a:pPr algn="l"/>
            <a:r>
              <a:rPr lang="en-US" b="1" i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He conducted a controlled lab experiment to see if the effect he saw in cycling had more general implications</a:t>
            </a:r>
            <a:endParaRPr lang="en-US">
              <a:solidFill>
                <a:srgbClr val="4C2424"/>
              </a:solidFill>
              <a:latin typeface="Arial" panose="020B0604020202020204" pitchFamily="34" charset="0"/>
            </a:endParaRPr>
          </a:p>
          <a:p>
            <a:pPr algn="l"/>
            <a:endParaRPr lang="en-US" b="0" i="0">
              <a:solidFill>
                <a:srgbClr val="4C2424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b="0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He put children either in groups or alone and asked them to perform simple tasks. </a:t>
            </a:r>
            <a:r>
              <a:rPr lang="en-US" b="1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The children that were in a group performed more quickly</a:t>
            </a:r>
            <a:r>
              <a:rPr lang="en-US" b="0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err="1">
                <a:solidFill>
                  <a:srgbClr val="4C2424"/>
                </a:solidFill>
                <a:latin typeface="Arial" panose="020B0604020202020204" pitchFamily="34" charset="0"/>
              </a:rPr>
              <a:t>eg</a:t>
            </a:r>
            <a:r>
              <a:rPr lang="en-US">
                <a:solidFill>
                  <a:srgbClr val="4C2424"/>
                </a:solidFill>
                <a:latin typeface="Arial" panose="020B0604020202020204" pitchFamily="34" charset="0"/>
              </a:rPr>
              <a:t>: in </a:t>
            </a:r>
            <a:r>
              <a:rPr lang="en-US" b="0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reeling a fishing rod, spun the reel much more quickly in groups than alone</a:t>
            </a:r>
            <a:endParaRPr lang="en-US">
              <a:solidFill>
                <a:srgbClr val="4C2424"/>
              </a:solidFill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933B2A-5DB7-42F1-A91E-1A4C8BB1A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04" y="887396"/>
            <a:ext cx="4569507" cy="32817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BCB266-8AFD-4313-B0B5-412F8BE4ED39}"/>
              </a:ext>
            </a:extLst>
          </p:cNvPr>
          <p:cNvSpPr txBox="1"/>
          <p:nvPr/>
        </p:nvSpPr>
        <p:spPr>
          <a:xfrm>
            <a:off x="174171" y="424379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sng"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Norman Triplett and the Bicycle Study</a:t>
            </a:r>
          </a:p>
          <a:p>
            <a:pPr algn="l"/>
            <a:r>
              <a:rPr lang="en-US" b="0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Norman Triplett (1861-1931)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C35767-9A2C-459F-88F9-AADA8E0FAD0E}"/>
              </a:ext>
            </a:extLst>
          </p:cNvPr>
          <p:cNvSpPr txBox="1"/>
          <p:nvPr/>
        </p:nvSpPr>
        <p:spPr>
          <a:xfrm>
            <a:off x="222027" y="4904210"/>
            <a:ext cx="4233860" cy="6463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b="1" i="0" u="sng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social facilitation</a:t>
            </a:r>
            <a:r>
              <a:rPr lang="en-US" b="0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-can be seen beyond those lab experiments and cycling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138380-05E1-41C0-A273-40DB92F00899}"/>
              </a:ext>
            </a:extLst>
          </p:cNvPr>
          <p:cNvSpPr txBox="1"/>
          <p:nvPr/>
        </p:nvSpPr>
        <p:spPr>
          <a:xfrm>
            <a:off x="4918448" y="4173942"/>
            <a:ext cx="6983897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b="1" i="0">
                <a:solidFill>
                  <a:srgbClr val="7030A0"/>
                </a:solidFill>
                <a:effectLst/>
                <a:latin typeface="Arial" panose="020B0604020202020204" pitchFamily="34" charset="0"/>
              </a:rPr>
              <a:t>In timed trials for track and field events, those racing others generally push themselves more than those who run alone</a:t>
            </a:r>
            <a:endParaRPr lang="en-US" b="1">
              <a:solidFill>
                <a:srgbClr val="7030A0"/>
              </a:solidFill>
              <a:latin typeface="Arial" panose="020B0604020202020204" pitchFamily="34" charset="0"/>
            </a:endParaRPr>
          </a:p>
          <a:p>
            <a:pPr algn="l"/>
            <a:endParaRPr lang="en-US" b="0" i="0">
              <a:solidFill>
                <a:srgbClr val="4C2424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b="1" i="0" u="sng"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Workplace</a:t>
            </a:r>
            <a:r>
              <a:rPr lang="en-US" b="0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: adults work harder when they are competing against each other or in a group than when they are alone in a cubicle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27AF4D-5D67-4A42-9173-DD0A67F41FFB}"/>
              </a:ext>
            </a:extLst>
          </p:cNvPr>
          <p:cNvSpPr txBox="1"/>
          <p:nvPr/>
        </p:nvSpPr>
        <p:spPr>
          <a:xfrm>
            <a:off x="781877" y="5829950"/>
            <a:ext cx="9819861" cy="9233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b="1" i="0">
                <a:solidFill>
                  <a:srgbClr val="4C2424"/>
                </a:solidFill>
                <a:effectLst/>
                <a:latin typeface="Arial" panose="020B0604020202020204" pitchFamily="34" charset="0"/>
              </a:rPr>
              <a:t>There are limits to the social facilitation. If the task is too difficult, or the participants are easily stressed and intimidated, competition will only lessen the effectiveness of those people</a:t>
            </a:r>
            <a:endParaRPr lang="en-US" b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1C44A9-61BE-4A1D-97E3-DB25AEC6C672}"/>
              </a:ext>
            </a:extLst>
          </p:cNvPr>
          <p:cNvSpPr txBox="1"/>
          <p:nvPr/>
        </p:nvSpPr>
        <p:spPr>
          <a:xfrm>
            <a:off x="3384733" y="142016"/>
            <a:ext cx="5416062" cy="5232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C00000"/>
                </a:solidFill>
              </a:rPr>
              <a:t>SOCIAL FACILITATION AND SPORTS </a:t>
            </a:r>
          </a:p>
        </p:txBody>
      </p:sp>
    </p:spTree>
    <p:extLst>
      <p:ext uri="{BB962C8B-B14F-4D97-AF65-F5344CB8AC3E}">
        <p14:creationId xmlns:p14="http://schemas.microsoft.com/office/powerpoint/2010/main" val="205763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9DCBFA0EF578A48B83512B363F1E43E" ma:contentTypeVersion="8" ma:contentTypeDescription="Create a new document." ma:contentTypeScope="" ma:versionID="d5da1950d0e996de18efdbb18beacb6e">
  <xsd:schema xmlns:xsd="http://www.w3.org/2001/XMLSchema" xmlns:xs="http://www.w3.org/2001/XMLSchema" xmlns:p="http://schemas.microsoft.com/office/2006/metadata/properties" xmlns:ns2="9e1b34db-5eb9-404a-b7fe-5b8cf3b7df2e" targetNamespace="http://schemas.microsoft.com/office/2006/metadata/properties" ma:root="true" ma:fieldsID="93c8b74f681f66119f375cbfb58b07fb" ns2:_="">
    <xsd:import namespace="9e1b34db-5eb9-404a-b7fe-5b8cf3b7df2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1b34db-5eb9-404a-b7fe-5b8cf3b7df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060C08A-1BB0-4A92-A642-17E505CD9ED5}">
  <ds:schemaRefs>
    <ds:schemaRef ds:uri="9e1b34db-5eb9-404a-b7fe-5b8cf3b7df2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772BA0D-D7D8-4F68-A3B3-22EF4AB536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FEBA37-EA76-4974-A2AF-8D9306880AB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SPORTS AND WELL-BEING </vt:lpstr>
      <vt:lpstr>Need for the course </vt:lpstr>
      <vt:lpstr>PowerPoint Presentation</vt:lpstr>
      <vt:lpstr>Outdoor Sports – a primary physical endevour </vt:lpstr>
      <vt:lpstr>PowerPoint Presentation</vt:lpstr>
      <vt:lpstr>Sports psychology in the game</vt:lpstr>
      <vt:lpstr>Historical underpinnings of Sports Psychology</vt:lpstr>
      <vt:lpstr>PowerPoint Presentation</vt:lpstr>
      <vt:lpstr>PowerPoint Presentation</vt:lpstr>
      <vt:lpstr>The focus of  Sports Psychology  is primarily on TEAM PERFORMANCE </vt:lpstr>
      <vt:lpstr>PowerPoint Presentation</vt:lpstr>
      <vt:lpstr>Course content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 AND WELL-BEING</dc:title>
  <dc:creator>Rajlakshmi Guha</dc:creator>
  <cp:revision>1</cp:revision>
  <dcterms:created xsi:type="dcterms:W3CDTF">2021-01-04T16:54:24Z</dcterms:created>
  <dcterms:modified xsi:type="dcterms:W3CDTF">2021-10-17T17:02:01Z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0x010100B9DCBFA0EF578A48B83512B363F1E43E</vt:lpwstr>
  </property>
</Properties>
</file>

<file path=docProps/thumbnail.jpeg>
</file>